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Knewave" charset="1" panose="020008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Quicksand" charset="1" panose="00000500000000000000"/>
      <p:regular r:id="rId11"/>
    </p:embeddedFont>
    <p:embeddedFont>
      <p:font typeface="Quicksand Bold" charset="1" panose="00000800000000000000"/>
      <p:regular r:id="rId12"/>
    </p:embeddedFont>
    <p:embeddedFont>
      <p:font typeface="Quicksand Italics" charset="1" panose="02070303000000060000"/>
      <p:regular r:id="rId13"/>
    </p:embeddedFont>
    <p:embeddedFont>
      <p:font typeface="Quicksand Bold Italics" charset="1" panose="00000000000000000000"/>
      <p:regular r:id="rId14"/>
    </p:embeddedFont>
    <p:embeddedFont>
      <p:font typeface="Dekko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https://doi.org/10.1063/1.166171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01851">
            <a:off x="-1617424" y="2886815"/>
            <a:ext cx="3648316" cy="2654801"/>
          </a:xfrm>
          <a:custGeom>
            <a:avLst/>
            <a:gdLst/>
            <a:ahLst/>
            <a:cxnLst/>
            <a:rect r="r" b="b" t="t" l="l"/>
            <a:pathLst>
              <a:path h="2654801" w="3648316">
                <a:moveTo>
                  <a:pt x="0" y="0"/>
                </a:moveTo>
                <a:lnTo>
                  <a:pt x="3648316" y="0"/>
                </a:lnTo>
                <a:lnTo>
                  <a:pt x="3648316" y="2654801"/>
                </a:lnTo>
                <a:lnTo>
                  <a:pt x="0" y="2654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1" t="0" r="-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58137">
            <a:off x="13690084" y="8352135"/>
            <a:ext cx="3541851" cy="2617890"/>
          </a:xfrm>
          <a:custGeom>
            <a:avLst/>
            <a:gdLst/>
            <a:ahLst/>
            <a:cxnLst/>
            <a:rect r="r" b="b" t="t" l="l"/>
            <a:pathLst>
              <a:path h="2617890" w="3541851">
                <a:moveTo>
                  <a:pt x="0" y="0"/>
                </a:moveTo>
                <a:lnTo>
                  <a:pt x="3541851" y="0"/>
                </a:lnTo>
                <a:lnTo>
                  <a:pt x="3541851" y="2617890"/>
                </a:lnTo>
                <a:lnTo>
                  <a:pt x="0" y="261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2" r="0" b="-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1009" y="2551827"/>
            <a:ext cx="5036939" cy="3324778"/>
          </a:xfrm>
          <a:custGeom>
            <a:avLst/>
            <a:gdLst/>
            <a:ahLst/>
            <a:cxnLst/>
            <a:rect r="r" b="b" t="t" l="l"/>
            <a:pathLst>
              <a:path h="3324778" w="5036939">
                <a:moveTo>
                  <a:pt x="0" y="0"/>
                </a:moveTo>
                <a:lnTo>
                  <a:pt x="5036939" y="0"/>
                </a:lnTo>
                <a:lnTo>
                  <a:pt x="5036939" y="3324777"/>
                </a:lnTo>
                <a:lnTo>
                  <a:pt x="0" y="332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77236" y="463221"/>
            <a:ext cx="13583774" cy="8974963"/>
            <a:chOff x="0" y="0"/>
            <a:chExt cx="18111698" cy="119666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651907" y="-38100"/>
              <a:ext cx="14807885" cy="208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8"/>
                </a:lnSpc>
              </a:pPr>
            </a:p>
            <a:p>
              <a:pPr algn="ctr">
                <a:lnSpc>
                  <a:spcPts val="4128"/>
                </a:lnSpc>
              </a:pPr>
              <a:r>
                <a:rPr lang="en-US" sz="3200" spc="256">
                  <a:solidFill>
                    <a:srgbClr val="EDE6E2"/>
                  </a:solidFill>
                  <a:latin typeface="Quicksand"/>
                </a:rPr>
                <a:t>NON-LINEAR DYNAMICS</a:t>
              </a:r>
            </a:p>
            <a:p>
              <a:pPr algn="ctr">
                <a:lnSpc>
                  <a:spcPts val="4128"/>
                </a:lnSpc>
              </a:pPr>
              <a:r>
                <a:rPr lang="en-US" sz="3200" spc="256">
                  <a:solidFill>
                    <a:srgbClr val="EDE6E2"/>
                  </a:solidFill>
                  <a:latin typeface="Quicksand"/>
                </a:rPr>
                <a:t>COURSE PRESENTATION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004689"/>
              <a:ext cx="18111698" cy="5725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F4A3B"/>
                  </a:solidFill>
                  <a:latin typeface="Knewave"/>
                </a:rPr>
                <a:t>MUSICAL VARIATIONS</a:t>
              </a:r>
            </a:p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F4A3B"/>
                  </a:solidFill>
                  <a:latin typeface="Knewave"/>
                </a:rPr>
                <a:t>FROM A CHAOTIC</a:t>
              </a:r>
            </a:p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F4A3B"/>
                  </a:solidFill>
                  <a:latin typeface="Knewave"/>
                </a:rPr>
                <a:t>MAPPING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51906" y="9588373"/>
              <a:ext cx="14807886" cy="2378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799" spc="173">
                  <a:solidFill>
                    <a:srgbClr val="EDE6E2"/>
                  </a:solidFill>
                  <a:latin typeface="Quicksand"/>
                </a:rPr>
                <a:t>A collaborative effort by</a:t>
              </a:r>
            </a:p>
            <a:p>
              <a:pPr algn="ctr">
                <a:lnSpc>
                  <a:spcPts val="3583"/>
                </a:lnSpc>
              </a:pPr>
              <a:r>
                <a:rPr lang="en-US" sz="2799" spc="173">
                  <a:solidFill>
                    <a:srgbClr val="EDE6E2"/>
                  </a:solidFill>
                  <a:latin typeface="Quicksand"/>
                </a:rPr>
                <a:t>-Aditya Choudhury</a:t>
              </a:r>
            </a:p>
            <a:p>
              <a:pPr algn="ctr">
                <a:lnSpc>
                  <a:spcPts val="3583"/>
                </a:lnSpc>
              </a:pPr>
              <a:r>
                <a:rPr lang="en-US" sz="2799" spc="173">
                  <a:solidFill>
                    <a:srgbClr val="EDE6E2"/>
                  </a:solidFill>
                  <a:latin typeface="Quicksand"/>
                </a:rPr>
                <a:t>-Arya Jha</a:t>
              </a:r>
            </a:p>
            <a:p>
              <a:pPr algn="ctr">
                <a:lnSpc>
                  <a:spcPts val="3584"/>
                </a:lnSpc>
              </a:pPr>
              <a:r>
                <a:rPr lang="en-US" sz="2800" spc="173">
                  <a:solidFill>
                    <a:srgbClr val="EDE6E2"/>
                  </a:solidFill>
                  <a:latin typeface="Quicksand"/>
                </a:rPr>
                <a:t>-Devesh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6458">
            <a:off x="459560" y="8539714"/>
            <a:ext cx="5060757" cy="2507786"/>
          </a:xfrm>
          <a:custGeom>
            <a:avLst/>
            <a:gdLst/>
            <a:ahLst/>
            <a:cxnLst/>
            <a:rect r="r" b="b" t="t" l="l"/>
            <a:pathLst>
              <a:path h="2507786" w="5060757">
                <a:moveTo>
                  <a:pt x="0" y="0"/>
                </a:moveTo>
                <a:lnTo>
                  <a:pt x="5060757" y="0"/>
                </a:lnTo>
                <a:lnTo>
                  <a:pt x="5060757" y="2507785"/>
                </a:lnTo>
                <a:lnTo>
                  <a:pt x="0" y="2507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9" r="0" b="-1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4972" y="1785486"/>
            <a:ext cx="1435805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F4A3B"/>
                </a:solidFill>
                <a:latin typeface="Knewave"/>
              </a:rPr>
              <a:t>MULTIPLE MELODIES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5954" y="3526892"/>
            <a:ext cx="12405400" cy="442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</a:p>
          <a:p>
            <a:pPr algn="l" marL="671453" indent="-335726" lvl="1">
              <a:lnSpc>
                <a:spcPts val="5069"/>
              </a:lnSpc>
              <a:spcBef>
                <a:spcPct val="0"/>
              </a:spcBef>
              <a:buFont typeface="Arial"/>
              <a:buChar char="•"/>
            </a:pPr>
            <a:r>
              <a:rPr lang="en-US" sz="3110" spc="186" strike="noStrike" u="none">
                <a:solidFill>
                  <a:srgbClr val="EDE6E2"/>
                </a:solidFill>
                <a:latin typeface="Quicksand"/>
              </a:rPr>
              <a:t>Why do multiple melodies not work?</a:t>
            </a:r>
          </a:p>
          <a:p>
            <a:pPr algn="l" marL="671453" indent="-335726" lvl="1">
              <a:lnSpc>
                <a:spcPts val="5069"/>
              </a:lnSpc>
              <a:spcBef>
                <a:spcPct val="0"/>
              </a:spcBef>
              <a:buFont typeface="Arial"/>
              <a:buChar char="•"/>
            </a:pPr>
            <a:r>
              <a:rPr lang="en-US" sz="3110" spc="186" strike="noStrike" u="none">
                <a:solidFill>
                  <a:srgbClr val="EDE6E2"/>
                </a:solidFill>
                <a:latin typeface="Quicksand"/>
              </a:rPr>
              <a:t> Many different notes! </a:t>
            </a:r>
          </a:p>
          <a:p>
            <a:pPr algn="l" marL="671453" indent="-335726" lvl="1">
              <a:lnSpc>
                <a:spcPts val="5069"/>
              </a:lnSpc>
              <a:spcBef>
                <a:spcPct val="0"/>
              </a:spcBef>
              <a:buFont typeface="Arial"/>
              <a:buChar char="•"/>
            </a:pPr>
            <a:r>
              <a:rPr lang="en-US" sz="3110" spc="186" strike="noStrike" u="none">
                <a:solidFill>
                  <a:srgbClr val="EDE6E2"/>
                </a:solidFill>
                <a:latin typeface="Quicksand"/>
              </a:rPr>
              <a:t>SDIC results in two melodies, which sound fine by themselves but are completely different from each other</a:t>
            </a:r>
          </a:p>
          <a:p>
            <a:pPr algn="l" marL="671453" indent="-335726" lvl="1">
              <a:lnSpc>
                <a:spcPts val="5069"/>
              </a:lnSpc>
              <a:spcBef>
                <a:spcPct val="0"/>
              </a:spcBef>
              <a:buFont typeface="Arial"/>
              <a:buChar char="•"/>
            </a:pPr>
            <a:r>
              <a:rPr lang="en-US" sz="3110" spc="186" strike="noStrike" u="none">
                <a:solidFill>
                  <a:srgbClr val="EDE6E2"/>
                </a:solidFill>
                <a:latin typeface="Quicksand"/>
              </a:rPr>
              <a:t>Unlike chords, the melody can have different notes without the harmonic linking of chords!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378589" y="-53652"/>
            <a:ext cx="11057771" cy="10394305"/>
          </a:xfrm>
          <a:custGeom>
            <a:avLst/>
            <a:gdLst/>
            <a:ahLst/>
            <a:cxnLst/>
            <a:rect r="r" b="b" t="t" l="l"/>
            <a:pathLst>
              <a:path h="10394305" w="11057771">
                <a:moveTo>
                  <a:pt x="0" y="0"/>
                </a:moveTo>
                <a:lnTo>
                  <a:pt x="11057771" y="0"/>
                </a:lnTo>
                <a:lnTo>
                  <a:pt x="11057771" y="10394304"/>
                </a:lnTo>
                <a:lnTo>
                  <a:pt x="0" y="103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19575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F4A3B"/>
                </a:solidFill>
                <a:latin typeface="Knewave"/>
              </a:rPr>
              <a:t>LIMITATIONS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0851" y="4493226"/>
            <a:ext cx="10509958" cy="300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028" indent="-320014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964" spc="207" strike="noStrike" u="none">
                <a:solidFill>
                  <a:srgbClr val="EDE6E2"/>
                </a:solidFill>
                <a:latin typeface="Quicksand Bold"/>
              </a:rPr>
              <a:t>Considering full sequence of bars leads to us losing the sound of the original melody</a:t>
            </a:r>
          </a:p>
          <a:p>
            <a:pPr algn="l" marL="640028" indent="-320014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964" spc="207" strike="noStrike" u="none">
                <a:solidFill>
                  <a:srgbClr val="EDE6E2"/>
                </a:solidFill>
                <a:latin typeface="Quicksand Bold"/>
              </a:rPr>
              <a:t>In the original paper all the notes are of equal time length, we had notes of varying length, for which we had to make our own model</a:t>
            </a:r>
          </a:p>
          <a:p>
            <a:pPr algn="l" marL="640028" indent="-320014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964" spc="207" strike="noStrike" u="none">
                <a:solidFill>
                  <a:srgbClr val="EDE6E2"/>
                </a:solidFill>
                <a:latin typeface="Quicksand Bold"/>
              </a:rPr>
              <a:t>Multiple variations of a melody couldn’t overlap well with each other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517344" y="-53652"/>
            <a:ext cx="11057771" cy="10394305"/>
          </a:xfrm>
          <a:custGeom>
            <a:avLst/>
            <a:gdLst/>
            <a:ahLst/>
            <a:cxnLst/>
            <a:rect r="r" b="b" t="t" l="l"/>
            <a:pathLst>
              <a:path h="10394305" w="11057771">
                <a:moveTo>
                  <a:pt x="0" y="0"/>
                </a:moveTo>
                <a:lnTo>
                  <a:pt x="11057771" y="0"/>
                </a:lnTo>
                <a:lnTo>
                  <a:pt x="11057771" y="10394304"/>
                </a:lnTo>
                <a:lnTo>
                  <a:pt x="0" y="103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3423" y="3462517"/>
            <a:ext cx="10632642" cy="224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82"/>
              </a:lnSpc>
              <a:spcBef>
                <a:spcPct val="0"/>
              </a:spcBef>
            </a:pPr>
            <a:r>
              <a:rPr lang="en-US" sz="14818">
                <a:solidFill>
                  <a:srgbClr val="FFFFFF"/>
                </a:solidFill>
                <a:latin typeface="Knewave"/>
              </a:rPr>
              <a:t>WHY CHAOS?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1168" y="1028700"/>
            <a:ext cx="14565664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98169" y="9258300"/>
            <a:ext cx="13443655" cy="7474804"/>
            <a:chOff x="0" y="0"/>
            <a:chExt cx="17924873" cy="996640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92487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>
                  <a:solidFill>
                    <a:srgbClr val="FF4A3B"/>
                  </a:solidFill>
                  <a:latin typeface="Knewave"/>
                </a:rPr>
                <a:t>CONTACT 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95398" y="1929479"/>
              <a:ext cx="15334077" cy="663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5"/>
                </a:lnSpc>
              </a:pPr>
              <a:r>
                <a:rPr lang="en-US" sz="3400" spc="238">
                  <a:solidFill>
                    <a:srgbClr val="EDE6E2"/>
                  </a:solidFill>
                  <a:latin typeface="Quicksand Bold"/>
                </a:rPr>
                <a:t>WE'D LOVE TO HEAR FROM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95398" y="3803731"/>
              <a:ext cx="153340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63">
                  <a:solidFill>
                    <a:srgbClr val="FF4A3B"/>
                  </a:solidFill>
                  <a:latin typeface="Quicksand"/>
                </a:rPr>
                <a:t>MAILING ADDRESS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95398" y="4700305"/>
              <a:ext cx="153340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8"/>
                </a:lnSpc>
              </a:pPr>
              <a:r>
                <a:rPr lang="en-US" sz="2600" spc="155">
                  <a:solidFill>
                    <a:srgbClr val="EDE6E2"/>
                  </a:solidFill>
                  <a:latin typeface="Quicksand"/>
                </a:rPr>
                <a:t>123 Anywhere St., Any City, State, Country 12345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95398" y="6242131"/>
              <a:ext cx="153340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63">
                  <a:solidFill>
                    <a:srgbClr val="FF4A3B"/>
                  </a:solidFill>
                  <a:latin typeface="Quicksand"/>
                </a:rPr>
                <a:t>EMAIL ADDRESS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95398" y="7138705"/>
              <a:ext cx="153340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8"/>
                </a:lnSpc>
              </a:pPr>
              <a:r>
                <a:rPr lang="en-US" sz="2600" spc="155">
                  <a:solidFill>
                    <a:srgbClr val="EDE6E2"/>
                  </a:solidFill>
                  <a:latin typeface="Quicksand"/>
                </a:rPr>
                <a:t>hello@reallygrea</a:t>
              </a:r>
              <a:r>
                <a:rPr lang="en-US" sz="2600" spc="155">
                  <a:solidFill>
                    <a:srgbClr val="EDE6E2"/>
                  </a:solidFill>
                  <a:latin typeface="Quicksand"/>
                </a:rPr>
                <a:t>tsite.com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95398" y="8424122"/>
              <a:ext cx="153340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63">
                  <a:solidFill>
                    <a:srgbClr val="FF4A3B"/>
                  </a:solidFill>
                  <a:latin typeface="Quicksand"/>
                </a:rPr>
                <a:t>PHONE NUMBER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95398" y="9320696"/>
              <a:ext cx="153340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8"/>
                </a:lnSpc>
              </a:pPr>
              <a:r>
                <a:rPr lang="en-US" sz="2600" spc="155">
                  <a:solidFill>
                    <a:srgbClr val="EDE6E2"/>
                  </a:solidFill>
                  <a:latin typeface="Quicksand"/>
                </a:rPr>
                <a:t>(123) 456 7890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15582" y="552450"/>
            <a:ext cx="8951945" cy="859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8"/>
              </a:lnSpc>
            </a:pPr>
            <a:r>
              <a:rPr lang="en-US" sz="24620">
                <a:solidFill>
                  <a:srgbClr val="FF4A3B"/>
                </a:solidFill>
                <a:latin typeface="Knewave"/>
              </a:rPr>
              <a:t>THANK</a:t>
            </a:r>
          </a:p>
          <a:p>
            <a:pPr algn="ctr">
              <a:lnSpc>
                <a:spcPts val="34468"/>
              </a:lnSpc>
            </a:pPr>
            <a:r>
              <a:rPr lang="en-US" sz="24620">
                <a:solidFill>
                  <a:srgbClr val="FF4A3B"/>
                </a:solidFill>
                <a:latin typeface="Knewave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206925" y="-53652"/>
            <a:ext cx="11057771" cy="10394305"/>
          </a:xfrm>
          <a:custGeom>
            <a:avLst/>
            <a:gdLst/>
            <a:ahLst/>
            <a:cxnLst/>
            <a:rect r="r" b="b" t="t" l="l"/>
            <a:pathLst>
              <a:path h="10394305" w="11057771">
                <a:moveTo>
                  <a:pt x="0" y="0"/>
                </a:moveTo>
                <a:lnTo>
                  <a:pt x="11057771" y="0"/>
                </a:lnTo>
                <a:lnTo>
                  <a:pt x="11057771" y="10394304"/>
                </a:lnTo>
                <a:lnTo>
                  <a:pt x="0" y="103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05318"/>
            <a:ext cx="11195755" cy="4316640"/>
            <a:chOff x="0" y="0"/>
            <a:chExt cx="14927673" cy="57555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4927673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4A3B"/>
                  </a:solidFill>
                  <a:latin typeface="Knewave"/>
                </a:rPr>
                <a:t>CREATING VARIATION IN PATTERNS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09810"/>
              <a:ext cx="140132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222152"/>
            <a:ext cx="10509958" cy="51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85801" y="2512569"/>
            <a:ext cx="11195755" cy="6259956"/>
            <a:chOff x="0" y="0"/>
            <a:chExt cx="14927673" cy="83466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492767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66941"/>
              <a:ext cx="14013277" cy="5197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34059" indent="-367030" lvl="1">
                <a:lnSpc>
                  <a:spcPts val="3872"/>
                </a:lnSpc>
                <a:buFont typeface="Arial"/>
                <a:buChar char="•"/>
              </a:pPr>
              <a:r>
                <a:rPr lang="en-US" sz="3399" spc="237">
                  <a:solidFill>
                    <a:srgbClr val="EDE6E2"/>
                  </a:solidFill>
                  <a:latin typeface="Quicksand Bold"/>
                </a:rPr>
                <a:t>GENERATING VARIATIONS IN ANY PATTERN CAN PROVE TO BE USEFUL</a:t>
              </a:r>
            </a:p>
            <a:p>
              <a:pPr marL="734059" indent="-367030" lvl="1">
                <a:lnSpc>
                  <a:spcPts val="3872"/>
                </a:lnSpc>
                <a:buFont typeface="Arial"/>
                <a:buChar char="•"/>
              </a:pPr>
              <a:r>
                <a:rPr lang="en-US" sz="3399" spc="237">
                  <a:solidFill>
                    <a:srgbClr val="EDE6E2"/>
                  </a:solidFill>
                  <a:latin typeface="Quicksand Bold"/>
                </a:rPr>
                <a:t>FOR EXAMPLE, DNA OR PROTEIN SEQUENCE, PIXEL SEQUENCES OF ARTWORK, WORD SEQUENCES FROM POETRY AND SO ON</a:t>
              </a:r>
            </a:p>
            <a:p>
              <a:pPr marL="734059" indent="-367030" lvl="1">
                <a:lnSpc>
                  <a:spcPts val="3875"/>
                </a:lnSpc>
                <a:buFont typeface="Arial"/>
                <a:buChar char="•"/>
              </a:pPr>
              <a:r>
                <a:rPr lang="en-US" sz="3399" spc="237">
                  <a:solidFill>
                    <a:srgbClr val="EDE6E2"/>
                  </a:solidFill>
                  <a:latin typeface="Quicksand Bold"/>
                </a:rPr>
                <a:t>WE WILL TRY TO DEMONSTRATE THIS IN THE CONTEXT OF MUSIC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00898"/>
              <a:ext cx="140132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8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5602" y="6052452"/>
            <a:ext cx="6255729" cy="4535403"/>
          </a:xfrm>
          <a:custGeom>
            <a:avLst/>
            <a:gdLst/>
            <a:ahLst/>
            <a:cxnLst/>
            <a:rect r="r" b="b" t="t" l="l"/>
            <a:pathLst>
              <a:path h="4535403" w="6255729">
                <a:moveTo>
                  <a:pt x="0" y="0"/>
                </a:moveTo>
                <a:lnTo>
                  <a:pt x="6255729" y="0"/>
                </a:lnTo>
                <a:lnTo>
                  <a:pt x="6255729" y="4535403"/>
                </a:lnTo>
                <a:lnTo>
                  <a:pt x="0" y="453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1069" y="0"/>
            <a:ext cx="1576931" cy="2228877"/>
          </a:xfrm>
          <a:custGeom>
            <a:avLst/>
            <a:gdLst/>
            <a:ahLst/>
            <a:cxnLst/>
            <a:rect r="r" b="b" t="t" l="l"/>
            <a:pathLst>
              <a:path h="2228877" w="1576931">
                <a:moveTo>
                  <a:pt x="0" y="0"/>
                </a:moveTo>
                <a:lnTo>
                  <a:pt x="1576931" y="0"/>
                </a:lnTo>
                <a:lnTo>
                  <a:pt x="1576931" y="2228877"/>
                </a:lnTo>
                <a:lnTo>
                  <a:pt x="0" y="2228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06974" y="3067116"/>
            <a:ext cx="5548001" cy="5970671"/>
          </a:xfrm>
          <a:custGeom>
            <a:avLst/>
            <a:gdLst/>
            <a:ahLst/>
            <a:cxnLst/>
            <a:rect r="r" b="b" t="t" l="l"/>
            <a:pathLst>
              <a:path h="5970671" w="5548001">
                <a:moveTo>
                  <a:pt x="0" y="0"/>
                </a:moveTo>
                <a:lnTo>
                  <a:pt x="5548001" y="0"/>
                </a:lnTo>
                <a:lnTo>
                  <a:pt x="554800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17" t="0" r="-2631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3138855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EDE6E2"/>
                </a:solidFill>
                <a:latin typeface="Knewave"/>
              </a:rPr>
              <a:t>MUSICAL VARIATIONS FROM A CHAOTIC MAPPING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755" y="4379685"/>
            <a:ext cx="9261519" cy="336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390" indent="-358195" lvl="1">
              <a:lnSpc>
                <a:spcPts val="3782"/>
              </a:lnSpc>
              <a:buFont typeface="Arial"/>
              <a:buChar char="•"/>
            </a:pPr>
            <a:r>
              <a:rPr lang="en-US" sz="3318" spc="232" strike="noStrike" u="none">
                <a:solidFill>
                  <a:srgbClr val="EDE6E2"/>
                </a:solidFill>
                <a:latin typeface="Quicksand Bold"/>
              </a:rPr>
              <a:t>Diana Dabby was a student of Steven Strogatz</a:t>
            </a:r>
          </a:p>
          <a:p>
            <a:pPr algn="l" marL="716390" indent="-358195" lvl="1">
              <a:lnSpc>
                <a:spcPts val="3782"/>
              </a:lnSpc>
              <a:buFont typeface="Arial"/>
              <a:buChar char="•"/>
            </a:pPr>
            <a:r>
              <a:rPr lang="en-US" sz="3318" spc="232" strike="noStrike" u="none">
                <a:solidFill>
                  <a:srgbClr val="EDE6E2"/>
                </a:solidFill>
                <a:latin typeface="Quicksand Bold"/>
              </a:rPr>
              <a:t>She is the music director of Olin College of Engineering</a:t>
            </a:r>
          </a:p>
          <a:p>
            <a:pPr algn="l" marL="716390" indent="-358195" lvl="1">
              <a:lnSpc>
                <a:spcPts val="3782"/>
              </a:lnSpc>
              <a:buFont typeface="Arial"/>
              <a:buChar char="•"/>
            </a:pPr>
            <a:r>
              <a:rPr lang="en-US" sz="3318" spc="232" strike="noStrike" u="none">
                <a:solidFill>
                  <a:srgbClr val="EDE6E2"/>
                </a:solidFill>
                <a:latin typeface="Quicksand Bold"/>
              </a:rPr>
              <a:t>She thought of an interdisciplinary linking of musical variations and chaos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837937"/>
            <a:ext cx="13440567" cy="144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</a:p>
          <a:p>
            <a:pPr algn="ctr">
              <a:lnSpc>
                <a:spcPts val="2885"/>
              </a:lnSpc>
            </a:pPr>
            <a:r>
              <a:rPr lang="en-US" sz="1677" spc="100">
                <a:solidFill>
                  <a:srgbClr val="EDE6E2"/>
                </a:solidFill>
                <a:latin typeface="Quicksand"/>
              </a:rPr>
              <a:t>D. S. Dabby, “Musical variations from a chaotic mapping,” Chaos: An Interdisciplinary Journal of Nonlinear Science, vol. 6, no. 2, pp. 95–107, Jun. 1996, doi: </a:t>
            </a:r>
            <a:r>
              <a:rPr lang="en-US" sz="1677" spc="100" u="sng">
                <a:solidFill>
                  <a:srgbClr val="EDE6E2"/>
                </a:solidFill>
                <a:latin typeface="Quicksand"/>
                <a:hlinkClick r:id="rId7" tooltip="https://doi.org/10.1063/1.166171"/>
              </a:rPr>
              <a:t>10.1063/1.166171</a:t>
            </a:r>
            <a:r>
              <a:rPr lang="en-US" sz="1677" spc="100">
                <a:solidFill>
                  <a:srgbClr val="EDE6E2"/>
                </a:solidFill>
                <a:latin typeface="Quicksand"/>
              </a:rPr>
              <a:t>.</a:t>
            </a:r>
          </a:p>
          <a:p>
            <a:pPr algn="ctr">
              <a:lnSpc>
                <a:spcPts val="28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319365"/>
            <a:ext cx="8375443" cy="4446582"/>
          </a:xfrm>
          <a:custGeom>
            <a:avLst/>
            <a:gdLst/>
            <a:ahLst/>
            <a:cxnLst/>
            <a:rect r="r" b="b" t="t" l="l"/>
            <a:pathLst>
              <a:path h="4446582" w="8375443">
                <a:moveTo>
                  <a:pt x="0" y="0"/>
                </a:moveTo>
                <a:lnTo>
                  <a:pt x="8375443" y="0"/>
                </a:lnTo>
                <a:lnTo>
                  <a:pt x="8375443" y="4446582"/>
                </a:lnTo>
                <a:lnTo>
                  <a:pt x="0" y="444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3" r="0" b="-10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62294" y="6052452"/>
            <a:ext cx="6255729" cy="4535403"/>
          </a:xfrm>
          <a:custGeom>
            <a:avLst/>
            <a:gdLst/>
            <a:ahLst/>
            <a:cxnLst/>
            <a:rect r="r" b="b" t="t" l="l"/>
            <a:pathLst>
              <a:path h="4535403" w="6255729">
                <a:moveTo>
                  <a:pt x="0" y="0"/>
                </a:moveTo>
                <a:lnTo>
                  <a:pt x="6255728" y="0"/>
                </a:lnTo>
                <a:lnTo>
                  <a:pt x="6255728" y="4535403"/>
                </a:lnTo>
                <a:lnTo>
                  <a:pt x="0" y="453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069" y="0"/>
            <a:ext cx="1576931" cy="2228877"/>
          </a:xfrm>
          <a:custGeom>
            <a:avLst/>
            <a:gdLst/>
            <a:ahLst/>
            <a:cxnLst/>
            <a:rect r="r" b="b" t="t" l="l"/>
            <a:pathLst>
              <a:path h="2228877" w="1576931">
                <a:moveTo>
                  <a:pt x="0" y="0"/>
                </a:moveTo>
                <a:lnTo>
                  <a:pt x="1576931" y="0"/>
                </a:lnTo>
                <a:lnTo>
                  <a:pt x="1576931" y="2228877"/>
                </a:lnTo>
                <a:lnTo>
                  <a:pt x="0" y="2228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1154" y="3161918"/>
            <a:ext cx="6356974" cy="3513541"/>
          </a:xfrm>
          <a:custGeom>
            <a:avLst/>
            <a:gdLst/>
            <a:ahLst/>
            <a:cxnLst/>
            <a:rect r="r" b="b" t="t" l="l"/>
            <a:pathLst>
              <a:path h="3513541" w="6356974">
                <a:moveTo>
                  <a:pt x="0" y="0"/>
                </a:moveTo>
                <a:lnTo>
                  <a:pt x="6356974" y="0"/>
                </a:lnTo>
                <a:lnTo>
                  <a:pt x="6356974" y="3513541"/>
                </a:lnTo>
                <a:lnTo>
                  <a:pt x="0" y="351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1313885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EDE6E2"/>
                </a:solidFill>
                <a:latin typeface="Knewave"/>
              </a:rPr>
              <a:t>CHAOTIC MAPPING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319" y="2429092"/>
            <a:ext cx="10671547" cy="4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2964" spc="207" strike="noStrike" u="none">
                <a:solidFill>
                  <a:srgbClr val="EDE6E2"/>
                </a:solidFill>
                <a:latin typeface="Quicksand Bold"/>
              </a:rPr>
              <a:t>Lorenz Equations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842" y="7206384"/>
            <a:ext cx="10396620" cy="126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2964" spc="207" strike="noStrike" u="none">
                <a:solidFill>
                  <a:srgbClr val="EDE6E2"/>
                </a:solidFill>
                <a:latin typeface="Quicksand Bold"/>
              </a:rPr>
              <a:t>We can map the output of a chaotic system to any of the musical attributes.</a:t>
            </a:r>
          </a:p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224958" y="6880247"/>
            <a:ext cx="10396620" cy="42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2964" spc="207">
                <a:solidFill>
                  <a:srgbClr val="EDE6E2"/>
                </a:solidFill>
                <a:latin typeface="Quicksand Bold"/>
              </a:rPr>
              <a:t>source: wikipedia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2294" y="6052452"/>
            <a:ext cx="6255729" cy="4535403"/>
          </a:xfrm>
          <a:custGeom>
            <a:avLst/>
            <a:gdLst/>
            <a:ahLst/>
            <a:cxnLst/>
            <a:rect r="r" b="b" t="t" l="l"/>
            <a:pathLst>
              <a:path h="4535403" w="6255729">
                <a:moveTo>
                  <a:pt x="0" y="0"/>
                </a:moveTo>
                <a:lnTo>
                  <a:pt x="6255728" y="0"/>
                </a:lnTo>
                <a:lnTo>
                  <a:pt x="6255728" y="4535403"/>
                </a:lnTo>
                <a:lnTo>
                  <a:pt x="0" y="453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1069" y="0"/>
            <a:ext cx="1576931" cy="2228877"/>
          </a:xfrm>
          <a:custGeom>
            <a:avLst/>
            <a:gdLst/>
            <a:ahLst/>
            <a:cxnLst/>
            <a:rect r="r" b="b" t="t" l="l"/>
            <a:pathLst>
              <a:path h="2228877" w="1576931">
                <a:moveTo>
                  <a:pt x="0" y="0"/>
                </a:moveTo>
                <a:lnTo>
                  <a:pt x="1576931" y="0"/>
                </a:lnTo>
                <a:lnTo>
                  <a:pt x="1576931" y="2228877"/>
                </a:lnTo>
                <a:lnTo>
                  <a:pt x="0" y="2228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6946" y="2615968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1" y="0"/>
                </a:lnTo>
                <a:lnTo>
                  <a:pt x="7605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313885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EDE6E2"/>
                </a:solidFill>
                <a:latin typeface="Knewave"/>
              </a:rPr>
              <a:t>MAPPING LOGIC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89056" y="2414623"/>
            <a:ext cx="7310479" cy="4216349"/>
            <a:chOff x="0" y="0"/>
            <a:chExt cx="9747305" cy="562179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747305" cy="1614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12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31797"/>
              <a:ext cx="9150233" cy="172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9"/>
                </a:lnSpc>
                <a:spcBef>
                  <a:spcPct val="0"/>
                </a:spcBef>
              </a:pPr>
              <a:r>
                <a:rPr lang="en-US" sz="2964" spc="207" strike="noStrike" u="none">
                  <a:solidFill>
                    <a:srgbClr val="EDE6E2"/>
                  </a:solidFill>
                  <a:latin typeface="Quicksand"/>
                </a:rPr>
                <a:t>We Choose the Next immediate Highest Point from IC2 for a given IC1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32492"/>
              <a:ext cx="9150233" cy="789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4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446" y="814896"/>
            <a:ext cx="8681155" cy="9771633"/>
            <a:chOff x="0" y="0"/>
            <a:chExt cx="11574873" cy="130288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57487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EDE6E2"/>
                  </a:solidFill>
                  <a:latin typeface="Knewave"/>
                </a:rPr>
                <a:t>MUSICAL JARGON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66941"/>
              <a:ext cx="10406477" cy="9879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72"/>
                </a:lnSpc>
              </a:pPr>
              <a:r>
                <a:rPr lang="en-US" sz="3399" spc="237">
                  <a:solidFill>
                    <a:srgbClr val="FF4A3B"/>
                  </a:solidFill>
                  <a:latin typeface="Quicksand Bold"/>
                </a:rPr>
                <a:t>BARS</a:t>
              </a:r>
            </a:p>
            <a:p>
              <a:pPr>
                <a:lnSpc>
                  <a:spcPts val="2961"/>
                </a:lnSpc>
              </a:pPr>
              <a:r>
                <a:rPr lang="en-US" sz="2600" spc="182">
                  <a:solidFill>
                    <a:srgbClr val="EDE6E2"/>
                  </a:solidFill>
                  <a:latin typeface="Quicksand Bold"/>
                </a:rPr>
                <a:t>A SEGMENT OF MUSIC BOUNDED BY VERTICAL LINES INDICATING RECURRING BEATS. LENGTH INDICATED BY TIME SIGNATURE</a:t>
              </a:r>
            </a:p>
            <a:p>
              <a:pPr>
                <a:lnSpc>
                  <a:spcPts val="2961"/>
                </a:lnSpc>
              </a:pPr>
            </a:p>
            <a:p>
              <a:pPr>
                <a:lnSpc>
                  <a:spcPts val="3872"/>
                </a:lnSpc>
              </a:pPr>
              <a:r>
                <a:rPr lang="en-US" sz="3399" spc="237">
                  <a:solidFill>
                    <a:srgbClr val="FF4A3B"/>
                  </a:solidFill>
                  <a:latin typeface="Quicksand Bold"/>
                </a:rPr>
                <a:t>CHORDS</a:t>
              </a:r>
            </a:p>
            <a:p>
              <a:pPr>
                <a:lnSpc>
                  <a:spcPts val="2961"/>
                </a:lnSpc>
              </a:pPr>
              <a:r>
                <a:rPr lang="en-US" sz="2600" spc="182">
                  <a:solidFill>
                    <a:srgbClr val="EDE6E2"/>
                  </a:solidFill>
                  <a:latin typeface="Quicksand Bold"/>
                </a:rPr>
                <a:t>any harmonic set of pitches consisting of multiple notes that are sounded simultaneously, or nearly so</a:t>
              </a:r>
            </a:p>
            <a:p>
              <a:pPr>
                <a:lnSpc>
                  <a:spcPts val="2961"/>
                </a:lnSpc>
              </a:pPr>
            </a:p>
            <a:p>
              <a:pPr>
                <a:lnSpc>
                  <a:spcPts val="3872"/>
                </a:lnSpc>
              </a:pPr>
              <a:r>
                <a:rPr lang="en-US" sz="3399" spc="237">
                  <a:solidFill>
                    <a:srgbClr val="FF4A3B"/>
                  </a:solidFill>
                  <a:latin typeface="Quicksand Bold"/>
                </a:rPr>
                <a:t>OCTAVES</a:t>
              </a:r>
            </a:p>
            <a:p>
              <a:pPr>
                <a:lnSpc>
                  <a:spcPts val="2961"/>
                </a:lnSpc>
              </a:pPr>
              <a:r>
                <a:rPr lang="en-US" sz="2600" spc="182">
                  <a:solidFill>
                    <a:srgbClr val="EDE6E2"/>
                  </a:solidFill>
                  <a:latin typeface="Quicksand Bold"/>
                </a:rPr>
                <a:t>the interval between one musical pitch and another with double or half its frequency. For example, if one note has a frequency of 440 Hz, the note one octave above is at 880 Hz, and the note one octave below is at 220 Hz</a:t>
              </a:r>
            </a:p>
            <a:p>
              <a:pPr>
                <a:lnSpc>
                  <a:spcPts val="2961"/>
                </a:lnSpc>
              </a:pPr>
            </a:p>
            <a:p>
              <a:pPr>
                <a:lnSpc>
                  <a:spcPts val="296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383134"/>
              <a:ext cx="10406477" cy="6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26124" y="331503"/>
            <a:ext cx="3916199" cy="9081042"/>
          </a:xfrm>
          <a:custGeom>
            <a:avLst/>
            <a:gdLst/>
            <a:ahLst/>
            <a:cxnLst/>
            <a:rect r="r" b="b" t="t" l="l"/>
            <a:pathLst>
              <a:path h="9081042" w="3916199">
                <a:moveTo>
                  <a:pt x="0" y="0"/>
                </a:moveTo>
                <a:lnTo>
                  <a:pt x="3916199" y="0"/>
                </a:lnTo>
                <a:lnTo>
                  <a:pt x="3916199" y="9081042"/>
                </a:lnTo>
                <a:lnTo>
                  <a:pt x="0" y="9081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A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09767">
            <a:off x="10617049" y="3264232"/>
            <a:ext cx="8623277" cy="8623277"/>
          </a:xfrm>
          <a:custGeom>
            <a:avLst/>
            <a:gdLst/>
            <a:ahLst/>
            <a:cxnLst/>
            <a:rect r="r" b="b" t="t" l="l"/>
            <a:pathLst>
              <a:path h="8623277" w="8623277">
                <a:moveTo>
                  <a:pt x="0" y="0"/>
                </a:moveTo>
                <a:lnTo>
                  <a:pt x="8623278" y="0"/>
                </a:lnTo>
                <a:lnTo>
                  <a:pt x="8623278" y="8623277"/>
                </a:lnTo>
                <a:lnTo>
                  <a:pt x="0" y="862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790" y="1028700"/>
            <a:ext cx="9675445" cy="197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05"/>
              </a:lnSpc>
            </a:pPr>
            <a:r>
              <a:rPr lang="en-US" sz="6504">
                <a:solidFill>
                  <a:srgbClr val="20212A"/>
                </a:solidFill>
                <a:latin typeface="Knewave"/>
              </a:rPr>
              <a:t>WHY EXACTLY</a:t>
            </a:r>
          </a:p>
          <a:p>
            <a:pPr algn="r">
              <a:lnSpc>
                <a:spcPts val="7805"/>
              </a:lnSpc>
            </a:pPr>
            <a:r>
              <a:rPr lang="en-US" sz="6504">
                <a:solidFill>
                  <a:srgbClr val="20212A"/>
                </a:solidFill>
                <a:latin typeface="Knewave"/>
              </a:rPr>
              <a:t>8 BARS?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9407" y="4042359"/>
            <a:ext cx="9507042" cy="33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028" indent="-320014" lvl="1">
              <a:lnSpc>
                <a:spcPts val="3379"/>
              </a:lnSpc>
              <a:buFont typeface="Arial"/>
              <a:buChar char="•"/>
            </a:pPr>
            <a:r>
              <a:rPr lang="en-US" sz="2964" spc="207" strike="noStrike" u="none">
                <a:solidFill>
                  <a:srgbClr val="000000"/>
                </a:solidFill>
                <a:latin typeface="Quicksand Bold"/>
              </a:rPr>
              <a:t>Diana Dabby’s paper only used 11 bars of music</a:t>
            </a:r>
          </a:p>
          <a:p>
            <a:pPr algn="l">
              <a:lnSpc>
                <a:spcPts val="3379"/>
              </a:lnSpc>
            </a:pPr>
          </a:p>
          <a:p>
            <a:pPr algn="l" marL="640028" indent="-320014" lvl="1">
              <a:lnSpc>
                <a:spcPts val="3379"/>
              </a:lnSpc>
              <a:buFont typeface="Arial"/>
              <a:buChar char="•"/>
            </a:pPr>
            <a:r>
              <a:rPr lang="en-US" sz="2964" spc="207" strike="noStrike" u="none">
                <a:solidFill>
                  <a:srgbClr val="000000"/>
                </a:solidFill>
                <a:latin typeface="Quicksand Bold"/>
              </a:rPr>
              <a:t>We generated a variation using only 8 bars at a time </a:t>
            </a:r>
          </a:p>
          <a:p>
            <a:pPr algn="l">
              <a:lnSpc>
                <a:spcPts val="3379"/>
              </a:lnSpc>
            </a:pPr>
          </a:p>
          <a:p>
            <a:pPr algn="l" marL="640028" indent="-320014" lvl="1">
              <a:lnSpc>
                <a:spcPts val="3379"/>
              </a:lnSpc>
              <a:buFont typeface="Arial"/>
              <a:buChar char="•"/>
            </a:pPr>
            <a:r>
              <a:rPr lang="en-US" sz="2964" spc="207" strike="noStrike" u="none">
                <a:solidFill>
                  <a:srgbClr val="000000"/>
                </a:solidFill>
                <a:latin typeface="Quicksand Bold"/>
              </a:rPr>
              <a:t>E</a:t>
            </a:r>
            <a:r>
              <a:rPr lang="en-US" sz="2964" spc="207" strike="noStrike" u="none">
                <a:solidFill>
                  <a:srgbClr val="000000"/>
                </a:solidFill>
                <a:latin typeface="Quicksand Bold"/>
              </a:rPr>
              <a:t>very 8 bars we restarted from a different ivp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652" r="-116582" b="-853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69919"/>
            <a:ext cx="8926323" cy="5947163"/>
          </a:xfrm>
          <a:custGeom>
            <a:avLst/>
            <a:gdLst/>
            <a:ahLst/>
            <a:cxnLst/>
            <a:rect r="r" b="b" t="t" l="l"/>
            <a:pathLst>
              <a:path h="5947163" w="8926323">
                <a:moveTo>
                  <a:pt x="0" y="0"/>
                </a:moveTo>
                <a:lnTo>
                  <a:pt x="8926323" y="0"/>
                </a:lnTo>
                <a:lnTo>
                  <a:pt x="8926323" y="5947162"/>
                </a:lnTo>
                <a:lnTo>
                  <a:pt x="0" y="594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6798" y="186753"/>
            <a:ext cx="10357558" cy="972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23"/>
              </a:lnSpc>
            </a:pPr>
            <a:r>
              <a:rPr lang="en-US" sz="4799" spc="287">
                <a:solidFill>
                  <a:srgbClr val="FF4A3B"/>
                </a:solidFill>
                <a:latin typeface="Knewave"/>
              </a:rPr>
              <a:t>WORKING WITH CHORDS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This is where we decided to start working on </a:t>
            </a:r>
          </a:p>
          <a:p>
            <a:pPr>
              <a:lnSpc>
                <a:spcPts val="4889"/>
              </a:lnSpc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       </a:t>
            </a:r>
            <a:r>
              <a:rPr lang="en-US" sz="2999" spc="179">
                <a:solidFill>
                  <a:srgbClr val="EDE6E2"/>
                </a:solidFill>
                <a:latin typeface="Dekko"/>
              </a:rPr>
              <a:t>something new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A chord, in music, is any harmonic set of pitches </a:t>
            </a:r>
          </a:p>
          <a:p>
            <a:pPr>
              <a:lnSpc>
                <a:spcPts val="4889"/>
              </a:lnSpc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       consisting of multiple notes that are sounded</a:t>
            </a:r>
          </a:p>
          <a:p>
            <a:pPr>
              <a:lnSpc>
                <a:spcPts val="4889"/>
              </a:lnSpc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       simultaneously, or</a:t>
            </a:r>
            <a:r>
              <a:rPr lang="en-US" sz="2999" spc="179">
                <a:solidFill>
                  <a:srgbClr val="EDE6E2"/>
                </a:solidFill>
                <a:latin typeface="Dekko"/>
              </a:rPr>
              <a:t> nearly so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initially all the chords being used are single notes </a:t>
            </a:r>
          </a:p>
          <a:p>
            <a:pPr>
              <a:lnSpc>
                <a:spcPts val="4889"/>
              </a:lnSpc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      or octaves</a:t>
            </a:r>
          </a:p>
          <a:p>
            <a:pPr>
              <a:lnSpc>
                <a:spcPts val="4238"/>
              </a:lnSpc>
            </a:pPr>
          </a:p>
          <a:p>
            <a:pPr>
              <a:lnSpc>
                <a:spcPts val="6845"/>
              </a:lnSpc>
            </a:pPr>
            <a:r>
              <a:rPr lang="en-US" sz="4199" spc="251">
                <a:solidFill>
                  <a:srgbClr val="FF4A3B"/>
                </a:solidFill>
                <a:latin typeface="Knewave"/>
              </a:rPr>
              <a:t>WHY DO CHORDS WORK BETTER?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chords are lesser in number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repetitive</a:t>
            </a:r>
          </a:p>
          <a:p>
            <a:pPr marL="647698" indent="-323849" lvl="1">
              <a:lnSpc>
                <a:spcPts val="4889"/>
              </a:lnSpc>
              <a:buFont typeface="Arial"/>
              <a:buChar char="•"/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therefore, controlled in a better way and desired </a:t>
            </a:r>
          </a:p>
          <a:p>
            <a:pPr>
              <a:lnSpc>
                <a:spcPts val="4889"/>
              </a:lnSpc>
            </a:pPr>
            <a:r>
              <a:rPr lang="en-US" sz="2999" spc="179">
                <a:solidFill>
                  <a:srgbClr val="EDE6E2"/>
                </a:solidFill>
                <a:latin typeface="Dekko"/>
              </a:rPr>
              <a:t>       </a:t>
            </a:r>
            <a:r>
              <a:rPr lang="en-US" sz="2999" spc="179">
                <a:solidFill>
                  <a:srgbClr val="EDE6E2"/>
                </a:solidFill>
                <a:latin typeface="Dekko"/>
              </a:rPr>
              <a:t>patterns repeat in the piece</a:t>
            </a:r>
          </a:p>
          <a:p>
            <a:pPr>
              <a:lnSpc>
                <a:spcPts val="423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5595055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4A3B"/>
                </a:solidFill>
                <a:latin typeface="Knewave"/>
              </a:rPr>
              <a:t>FULL</a:t>
            </a:r>
          </a:p>
          <a:p>
            <a:pPr>
              <a:lnSpc>
                <a:spcPts val="7680"/>
              </a:lnSpc>
            </a:pPr>
            <a:r>
              <a:rPr lang="en-US" sz="6400">
                <a:solidFill>
                  <a:srgbClr val="FF4A3B"/>
                </a:solidFill>
                <a:latin typeface="Knewave"/>
              </a:rPr>
              <a:t>CHORDS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71612" y="1131842"/>
            <a:ext cx="9747958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spc="508">
                <a:solidFill>
                  <a:srgbClr val="FF4A3B"/>
                </a:solidFill>
                <a:latin typeface="Quicksand"/>
              </a:rPr>
              <a:t>HARMONIC PROGRESSION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57286" y="3131855"/>
            <a:ext cx="11176610" cy="30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610" indent="-321805" lvl="1">
              <a:lnSpc>
                <a:spcPts val="4859"/>
              </a:lnSpc>
              <a:spcBef>
                <a:spcPct val="0"/>
              </a:spcBef>
              <a:buFont typeface="Arial"/>
              <a:buChar char="•"/>
            </a:pPr>
            <a:r>
              <a:rPr lang="en-US" sz="2981" spc="178" strike="noStrike" u="none">
                <a:solidFill>
                  <a:srgbClr val="EDE6E2"/>
                </a:solidFill>
                <a:latin typeface="Quicksand"/>
              </a:rPr>
              <a:t>Harmonic chords (minors or majors, minor in this case)</a:t>
            </a:r>
          </a:p>
          <a:p>
            <a:pPr algn="l" marL="643610" indent="-321805" lvl="1">
              <a:lnSpc>
                <a:spcPts val="4859"/>
              </a:lnSpc>
              <a:spcBef>
                <a:spcPct val="0"/>
              </a:spcBef>
              <a:buFont typeface="Arial"/>
              <a:buChar char="•"/>
            </a:pPr>
            <a:r>
              <a:rPr lang="en-US" sz="2981" spc="178" strike="noStrike" u="none">
                <a:solidFill>
                  <a:srgbClr val="EDE6E2"/>
                </a:solidFill>
                <a:latin typeface="Quicksand"/>
              </a:rPr>
              <a:t>here, we see that they blend pretty well because of the same reason of chords being a systematic (not so random) group of notes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1612" y="7236607"/>
            <a:ext cx="97479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71612" y="7903357"/>
            <a:ext cx="9747958" cy="51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171612" y="8850650"/>
            <a:ext cx="97479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171612" y="9517400"/>
            <a:ext cx="9747958" cy="51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8"/>
              </a:lnSpc>
            </a:pPr>
            <a:r>
              <a:rPr lang="en-US" sz="2600" spc="155">
                <a:solidFill>
                  <a:srgbClr val="EDE6E2"/>
                </a:solidFill>
                <a:latin typeface="Quicksand"/>
              </a:rPr>
              <a:t>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990501">
            <a:off x="-648" y="874012"/>
            <a:ext cx="16799121" cy="16768577"/>
          </a:xfrm>
          <a:custGeom>
            <a:avLst/>
            <a:gdLst/>
            <a:ahLst/>
            <a:cxnLst/>
            <a:rect r="r" b="b" t="t" l="l"/>
            <a:pathLst>
              <a:path h="16768577" w="16799121">
                <a:moveTo>
                  <a:pt x="0" y="0"/>
                </a:moveTo>
                <a:lnTo>
                  <a:pt x="16799121" y="0"/>
                </a:lnTo>
                <a:lnTo>
                  <a:pt x="16799121" y="16768576"/>
                </a:lnTo>
                <a:lnTo>
                  <a:pt x="0" y="1676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DAFzpjaKt-4</dc:identifier>
  <dcterms:modified xsi:type="dcterms:W3CDTF">2011-08-01T06:04:30Z</dcterms:modified>
  <cp:revision>1</cp:revision>
  <dc:title>NLD Presentation</dc:title>
</cp:coreProperties>
</file>